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314" r:id="rId4"/>
    <p:sldId id="260" r:id="rId5"/>
    <p:sldId id="262" r:id="rId6"/>
    <p:sldId id="315" r:id="rId7"/>
    <p:sldId id="268" r:id="rId8"/>
    <p:sldId id="291" r:id="rId9"/>
    <p:sldId id="295" r:id="rId10"/>
    <p:sldId id="316" r:id="rId11"/>
    <p:sldId id="279" r:id="rId12"/>
    <p:sldId id="273" r:id="rId13"/>
    <p:sldId id="317" r:id="rId14"/>
    <p:sldId id="309" r:id="rId15"/>
    <p:sldId id="310" r:id="rId16"/>
    <p:sldId id="319" r:id="rId17"/>
    <p:sldId id="320" r:id="rId18"/>
    <p:sldId id="311" r:id="rId19"/>
    <p:sldId id="312" r:id="rId20"/>
    <p:sldId id="321" r:id="rId21"/>
    <p:sldId id="318" r:id="rId22"/>
    <p:sldId id="289" r:id="rId23"/>
    <p:sldId id="313" r:id="rId24"/>
    <p:sldId id="302" r:id="rId25"/>
    <p:sldId id="300" r:id="rId26"/>
    <p:sldId id="30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8D9C7E47-CB73-4C2A-954D-9B9192B55CA3}" type="presOf" srcId="{F7A1B177-8647-BB47-8819-6C3B6E3301CA}" destId="{98F27397-D812-1546-8508-087552797AA3}" srcOrd="0" destOrd="0" presId="urn:microsoft.com/office/officeart/2005/8/layout/process4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1057853C-BE7C-41A0-8BF8-323E80F1CCA4}" type="presOf" srcId="{9692DA22-695B-8B43-8254-05C11D6C67E1}" destId="{47B6D09C-3FAE-5140-B4B3-D666A32038F3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9BF7A8B1-A0BA-4A82-9D48-B27D33F5445B}" type="presOf" srcId="{37A99477-FB18-6E4F-8099-617056F06285}" destId="{C2B43073-FD16-3F4C-8D00-178A2BAD3ADA}" srcOrd="0" destOrd="0" presId="urn:microsoft.com/office/officeart/2005/8/layout/process4"/>
    <dgm:cxn modelId="{2FE4CAC0-3BE2-49E3-B36A-2CB7D4D6FDE7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AB8DB850-22CC-42F2-A1DF-2AFA97869D36}" type="presOf" srcId="{D8D235F5-E57A-2945-AD09-96C8DABF8968}" destId="{5BCE265D-3E88-F048-912A-B3AD5BFF4366}" srcOrd="1" destOrd="0" presId="urn:microsoft.com/office/officeart/2005/8/layout/process4"/>
    <dgm:cxn modelId="{3679CA4F-9E15-4082-8121-BA3CB2D6A844}" type="presOf" srcId="{C6830CBC-980A-C144-93B1-FBDA679DE5C9}" destId="{8B306027-E9DB-394A-8E88-C21A6F37D707}" srcOrd="0" destOrd="0" presId="urn:microsoft.com/office/officeart/2005/8/layout/process4"/>
    <dgm:cxn modelId="{64C930F9-B7E4-4B08-8DF3-0D2EF60BB141}" type="presOf" srcId="{145027E7-2CBC-C341-BF54-5A13342B32F4}" destId="{478158A1-1AF0-694A-B1B8-010C83DFC58C}" srcOrd="1" destOrd="0" presId="urn:microsoft.com/office/officeart/2005/8/layout/process4"/>
    <dgm:cxn modelId="{75F675DF-6EA5-4041-A863-047F7A8EA57D}" type="presOf" srcId="{145027E7-2CBC-C341-BF54-5A13342B32F4}" destId="{0ADEEFCC-E739-EF49-AC3E-FAA52D48E822}" srcOrd="0" destOrd="0" presId="urn:microsoft.com/office/officeart/2005/8/layout/process4"/>
    <dgm:cxn modelId="{51F36A50-FFC6-4BCF-9718-E3374DC55971}" type="presParOf" srcId="{47B6D09C-3FAE-5140-B4B3-D666A32038F3}" destId="{41128F05-1069-B848-A6BD-0A723861F50C}" srcOrd="0" destOrd="0" presId="urn:microsoft.com/office/officeart/2005/8/layout/process4"/>
    <dgm:cxn modelId="{B9904D71-67A2-4FE8-98ED-2F6E2C467C3D}" type="presParOf" srcId="{41128F05-1069-B848-A6BD-0A723861F50C}" destId="{C2B43073-FD16-3F4C-8D00-178A2BAD3ADA}" srcOrd="0" destOrd="0" presId="urn:microsoft.com/office/officeart/2005/8/layout/process4"/>
    <dgm:cxn modelId="{4C0F03B6-FAF5-4655-A44D-E0D24E88C57B}" type="presParOf" srcId="{47B6D09C-3FAE-5140-B4B3-D666A32038F3}" destId="{0F4BB918-D4F1-484D-83FC-1665141A794C}" srcOrd="1" destOrd="0" presId="urn:microsoft.com/office/officeart/2005/8/layout/process4"/>
    <dgm:cxn modelId="{E304C81A-674A-4D72-A763-8CE7C8A4A679}" type="presParOf" srcId="{47B6D09C-3FAE-5140-B4B3-D666A32038F3}" destId="{E998315B-126E-CA4E-9230-D9533FE617D0}" srcOrd="2" destOrd="0" presId="urn:microsoft.com/office/officeart/2005/8/layout/process4"/>
    <dgm:cxn modelId="{B494389C-43B7-4080-9468-62595E21B3EE}" type="presParOf" srcId="{E998315B-126E-CA4E-9230-D9533FE617D0}" destId="{0ADEEFCC-E739-EF49-AC3E-FAA52D48E822}" srcOrd="0" destOrd="0" presId="urn:microsoft.com/office/officeart/2005/8/layout/process4"/>
    <dgm:cxn modelId="{9569EE05-37DD-4578-8FB5-939B69F49AE9}" type="presParOf" srcId="{E998315B-126E-CA4E-9230-D9533FE617D0}" destId="{478158A1-1AF0-694A-B1B8-010C83DFC58C}" srcOrd="1" destOrd="0" presId="urn:microsoft.com/office/officeart/2005/8/layout/process4"/>
    <dgm:cxn modelId="{5B3508D1-39D4-46A7-969C-FD06448B2259}" type="presParOf" srcId="{E998315B-126E-CA4E-9230-D9533FE617D0}" destId="{681C291D-FED7-BF4F-BC7C-D222423204C0}" srcOrd="2" destOrd="0" presId="urn:microsoft.com/office/officeart/2005/8/layout/process4"/>
    <dgm:cxn modelId="{C548CB35-0462-448F-8121-24816DF57A73}" type="presParOf" srcId="{681C291D-FED7-BF4F-BC7C-D222423204C0}" destId="{98F27397-D812-1546-8508-087552797AA3}" srcOrd="0" destOrd="0" presId="urn:microsoft.com/office/officeart/2005/8/layout/process4"/>
    <dgm:cxn modelId="{5135BC05-FEE4-467B-A3B2-77ABDE11AEA5}" type="presParOf" srcId="{47B6D09C-3FAE-5140-B4B3-D666A32038F3}" destId="{DBA51A35-39BE-C044-95C2-D14D9CF4C645}" srcOrd="3" destOrd="0" presId="urn:microsoft.com/office/officeart/2005/8/layout/process4"/>
    <dgm:cxn modelId="{EB44AB9E-32C6-417C-98C3-9233C0970B65}" type="presParOf" srcId="{47B6D09C-3FAE-5140-B4B3-D666A32038F3}" destId="{7DB3493A-2229-984B-9365-E8E22B212DFD}" srcOrd="4" destOrd="0" presId="urn:microsoft.com/office/officeart/2005/8/layout/process4"/>
    <dgm:cxn modelId="{BD0BD4B5-C9FA-4655-967B-0924D1FE7E95}" type="presParOf" srcId="{7DB3493A-2229-984B-9365-E8E22B212DFD}" destId="{31E9FE8B-0A43-E34D-8D4C-44E661690231}" srcOrd="0" destOrd="0" presId="urn:microsoft.com/office/officeart/2005/8/layout/process4"/>
    <dgm:cxn modelId="{D1FD6995-E7CC-4959-8BA2-250FD05D34F6}" type="presParOf" srcId="{7DB3493A-2229-984B-9365-E8E22B212DFD}" destId="{5BCE265D-3E88-F048-912A-B3AD5BFF4366}" srcOrd="1" destOrd="0" presId="urn:microsoft.com/office/officeart/2005/8/layout/process4"/>
    <dgm:cxn modelId="{1A65BEEB-BD63-4677-AC9B-65EBD696FA4A}" type="presParOf" srcId="{7DB3493A-2229-984B-9365-E8E22B212DFD}" destId="{59765410-9208-524E-BA43-D2A2361B7D24}" srcOrd="2" destOrd="0" presId="urn:microsoft.com/office/officeart/2005/8/layout/process4"/>
    <dgm:cxn modelId="{46A919D9-3F89-461B-9CA1-D76D0AE92829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2BFD-A1C0-4BFD-B400-F837EF0C6B3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7F25-9528-43FA-80CC-A8981C37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6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Add </a:t>
            </a:r>
            <a:r>
              <a:rPr lang="en-US" dirty="0" err="1" smtClean="0"/>
              <a:t>anonther</a:t>
            </a:r>
            <a:r>
              <a:rPr lang="en-US" dirty="0" smtClean="0"/>
              <a:t> slide of random network</a:t>
            </a:r>
            <a:r>
              <a:rPr lang="en-US" baseline="0" dirty="0" smtClean="0"/>
              <a:t> 8 and db5 (picture-table, picture-table). Want to keep this one but if too long then stick to comparing natural networks and add natural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Delete eccentricity column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9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9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1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5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9296"/>
            <a:ext cx="9144000" cy="3714104"/>
          </a:xfrm>
        </p:spPr>
        <p:txBody>
          <a:bodyPr>
            <a:noAutofit/>
          </a:bodyPr>
          <a:lstStyle/>
          <a:p>
            <a:r>
              <a:rPr lang="en-US" sz="3300" b="1" dirty="0">
                <a:solidFill>
                  <a:srgbClr val="008000"/>
                </a:solidFill>
              </a:rPr>
              <a:t>Systems modeling and statistical analysis allows comparison in the response to cold shock in </a:t>
            </a:r>
            <a:r>
              <a:rPr lang="en-US" sz="3300" b="1" i="1" dirty="0">
                <a:solidFill>
                  <a:srgbClr val="008000"/>
                </a:solidFill>
              </a:rPr>
              <a:t>Saccharomyces cerevisiae</a:t>
            </a:r>
            <a:r>
              <a:rPr lang="en-US" sz="3300" b="1" dirty="0">
                <a:solidFill>
                  <a:srgbClr val="008000"/>
                </a:solidFill>
              </a:rPr>
              <a:t> between </a:t>
            </a:r>
            <a:r>
              <a:rPr lang="en-US" sz="33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300" b="1" dirty="0" smtClean="0">
                <a:solidFill>
                  <a:srgbClr val="008000"/>
                </a:solidFill>
              </a:rPr>
              <a:t>-derived </a:t>
            </a:r>
            <a:r>
              <a:rPr lang="en-US" sz="3300" b="1" dirty="0">
                <a:solidFill>
                  <a:srgbClr val="008000"/>
                </a:solidFill>
              </a:rPr>
              <a:t>and </a:t>
            </a:r>
            <a:r>
              <a:rPr lang="en-US" sz="3300" b="1" dirty="0" smtClean="0">
                <a:solidFill>
                  <a:srgbClr val="008000"/>
                </a:solidFill>
              </a:rPr>
              <a:t>randomly </a:t>
            </a:r>
            <a:r>
              <a:rPr lang="en-US" sz="3300" b="1" dirty="0">
                <a:solidFill>
                  <a:srgbClr val="008000"/>
                </a:solidFill>
              </a:rPr>
              <a:t>generated </a:t>
            </a:r>
            <a:r>
              <a:rPr lang="en-US" sz="3300" b="1" dirty="0" smtClean="0">
                <a:solidFill>
                  <a:srgbClr val="008000"/>
                </a:solidFill>
              </a:rPr>
              <a:t>networks</a:t>
            </a:r>
            <a:r>
              <a:rPr lang="en-US" sz="4000" dirty="0">
                <a:solidFill>
                  <a:srgbClr val="008000"/>
                </a:solidFill>
              </a:rPr>
              <a:t/>
            </a:r>
            <a:br>
              <a:rPr lang="en-US" sz="4000" dirty="0">
                <a:solidFill>
                  <a:srgbClr val="008000"/>
                </a:solidFill>
              </a:rPr>
            </a:b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008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+mj-lt"/>
                <a:cs typeface="Century Gothic"/>
              </a:rPr>
              <a:t>Kristen M. Horstmann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March 25, 2017</a:t>
            </a:r>
            <a:endParaRPr lang="en-US" sz="2400" b="1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endParaRPr lang="en-US" sz="2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3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</a:t>
            </a:r>
            <a:r>
              <a:rPr lang="en-US" sz="2200" b="1" dirty="0" smtClean="0">
                <a:cs typeface="Century Gothic"/>
              </a:rPr>
              <a:t>each network </a:t>
            </a:r>
            <a:r>
              <a:rPr lang="en-US" sz="2200" b="1" dirty="0"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relevant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99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ifferential equations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260178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transcription factors were modeled using mass balance ordinary differential equations with a sigmoidal production function.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 change in expression of a gene is </a:t>
            </a:r>
            <a:r>
              <a:rPr lang="en-US" sz="2000" i="1" dirty="0" smtClean="0">
                <a:latin typeface="+mj-lt"/>
                <a:cs typeface="Century Gothic"/>
              </a:rPr>
              <a:t>production - degradation. 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85392"/>
              </p:ext>
            </p:extLst>
          </p:nvPr>
        </p:nvGraphicFramePr>
        <p:xfrm>
          <a:off x="285926" y="2824539"/>
          <a:ext cx="5112525" cy="126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3" imgW="2869920" imgH="711000" progId="Equation.3">
                  <p:embed/>
                </p:oleObj>
              </mc:Choice>
              <mc:Fallback>
                <p:oleObj name="Equation" r:id="rId3" imgW="2869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26" y="2824539"/>
                        <a:ext cx="5112525" cy="12654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619" r="8699" b="5698"/>
          <a:stretch/>
        </p:blipFill>
        <p:spPr bwMode="auto">
          <a:xfrm>
            <a:off x="5368800" y="3352800"/>
            <a:ext cx="36576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84"/>
          <p:cNvGrpSpPr>
            <a:grpSpLocks/>
          </p:cNvGrpSpPr>
          <p:nvPr/>
        </p:nvGrpSpPr>
        <p:grpSpPr bwMode="auto">
          <a:xfrm>
            <a:off x="990600" y="4191000"/>
            <a:ext cx="3044848" cy="2634352"/>
            <a:chOff x="666" y="21558"/>
            <a:chExt cx="2496" cy="2112"/>
          </a:xfrm>
        </p:grpSpPr>
        <p:pic>
          <p:nvPicPr>
            <p:cNvPr id="10" name="Picture 4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differential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 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1"/>
          </a:xfrm>
        </p:spPr>
        <p:txBody>
          <a:bodyPr>
            <a:normAutofit/>
          </a:bodyPr>
          <a:lstStyle/>
          <a:p>
            <a:r>
              <a:rPr lang="en-US" sz="2000" dirty="0">
                <a:cs typeface="Century Gothic"/>
              </a:rPr>
              <a:t>Weight parameter, </a:t>
            </a:r>
            <a:r>
              <a:rPr lang="en-US" sz="2000" i="1" dirty="0">
                <a:cs typeface="Century Gothic"/>
              </a:rPr>
              <a:t>w, </a:t>
            </a:r>
            <a:r>
              <a:rPr lang="en-US" sz="2000" dirty="0">
                <a:cs typeface="Century Gothic"/>
              </a:rPr>
              <a:t>gives the direction and the magnitude of regulatory relationship.</a:t>
            </a:r>
          </a:p>
          <a:p>
            <a:r>
              <a:rPr lang="en-US" sz="2000" dirty="0">
                <a:cs typeface="Century Gothic"/>
              </a:rPr>
              <a:t>Positive weights </a:t>
            </a:r>
            <a:r>
              <a:rPr lang="en-US" sz="2000" dirty="0" smtClean="0">
                <a:cs typeface="Century Gothic"/>
              </a:rPr>
              <a:t>are activation</a:t>
            </a:r>
            <a:r>
              <a:rPr lang="en-US" sz="2000" dirty="0">
                <a:cs typeface="Century Gothic"/>
              </a:rPr>
              <a:t>.</a:t>
            </a:r>
          </a:p>
          <a:p>
            <a:r>
              <a:rPr lang="en-US" sz="2000" dirty="0">
                <a:cs typeface="Century Gothic"/>
              </a:rPr>
              <a:t>Negative weights </a:t>
            </a:r>
            <a:r>
              <a:rPr lang="en-US" sz="2000" dirty="0" smtClean="0">
                <a:cs typeface="Century Gothic"/>
              </a:rPr>
              <a:t>are repression</a:t>
            </a:r>
            <a:r>
              <a:rPr lang="en-US" sz="2000" dirty="0">
                <a:cs typeface="Century Gothic"/>
              </a:rPr>
              <a:t>.</a:t>
            </a:r>
          </a:p>
          <a:p>
            <a:r>
              <a:rPr lang="en-US" sz="2000" dirty="0">
                <a:cs typeface="Century Gothic"/>
              </a:rPr>
              <a:t>The magnitude of the weight represents the strength of the regulation.</a:t>
            </a:r>
          </a:p>
          <a:p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27693"/>
              </p:ext>
            </p:extLst>
          </p:nvPr>
        </p:nvGraphicFramePr>
        <p:xfrm>
          <a:off x="1676400" y="4118435"/>
          <a:ext cx="5906348" cy="146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8435"/>
                        <a:ext cx="5906348" cy="14619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0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2949" y="4025108"/>
            <a:ext cx="23130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</a:rPr>
              <a:t>mRNA degradation rate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1148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344" y="3777735"/>
            <a:ext cx="22162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  <a:latin typeface="+mj-lt"/>
                <a:cs typeface="Century Gothic"/>
              </a:rPr>
              <a:t>mRNA production rate</a:t>
            </a:r>
            <a:endParaRPr lang="en-US" sz="1700" b="1" dirty="0">
              <a:solidFill>
                <a:srgbClr val="008000"/>
              </a:solidFill>
              <a:latin typeface="+mj-lt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243" y="4792134"/>
            <a:ext cx="353757" cy="465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2938" y="4834467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87" y="5242130"/>
            <a:ext cx="12858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w</a:t>
            </a:r>
            <a:r>
              <a:rPr lang="en-US" sz="1700" b="1" dirty="0" smtClean="0">
                <a:solidFill>
                  <a:srgbClr val="008000"/>
                </a:solidFill>
              </a:rPr>
              <a:t>eight term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9238" y="5257800"/>
            <a:ext cx="1780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t</a:t>
            </a:r>
            <a:r>
              <a:rPr lang="en-US" sz="1700" b="1" dirty="0" smtClean="0">
                <a:solidFill>
                  <a:srgbClr val="008000"/>
                </a:solidFill>
              </a:rPr>
              <a:t>hreshold unique </a:t>
            </a:r>
          </a:p>
          <a:p>
            <a:r>
              <a:rPr lang="en-US" sz="1700" b="1" dirty="0" smtClean="0">
                <a:solidFill>
                  <a:srgbClr val="008000"/>
                </a:solidFill>
              </a:rPr>
              <a:t>to each gene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28800" y="4114800"/>
            <a:ext cx="323688" cy="3790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865" y="3760857"/>
            <a:ext cx="18790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e</a:t>
            </a:r>
            <a:r>
              <a:rPr lang="en-US" sz="1700" b="1" dirty="0" smtClean="0">
                <a:solidFill>
                  <a:srgbClr val="008000"/>
                </a:solidFill>
              </a:rPr>
              <a:t>xpression of gene</a:t>
            </a:r>
            <a:endParaRPr lang="en-US" sz="17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relevant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4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GRNsight</a:t>
            </a:r>
            <a:r>
              <a:rPr lang="en-US" sz="3000" b="1" dirty="0" smtClean="0">
                <a:solidFill>
                  <a:srgbClr val="008000"/>
                </a:solidFill>
              </a:rPr>
              <a:t> helps visualize the weight parameters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200" dirty="0"/>
              <a:t>M</a:t>
            </a:r>
            <a:r>
              <a:rPr lang="en-US" sz="2200" dirty="0" smtClean="0"/>
              <a:t>agenta arrows represent activation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yan blunt arrows represent repression</a:t>
            </a:r>
          </a:p>
          <a:p>
            <a:r>
              <a:rPr lang="en-US" sz="2200" dirty="0"/>
              <a:t>T</a:t>
            </a:r>
            <a:r>
              <a:rPr lang="en-US" sz="2200" dirty="0" smtClean="0"/>
              <a:t>he thickness of the edge shows the strength of the relationship</a:t>
            </a:r>
          </a:p>
          <a:p>
            <a:r>
              <a:rPr lang="en-US" sz="2200" dirty="0" smtClean="0"/>
              <a:t>Thin, grey edges have weak influence</a:t>
            </a:r>
          </a:p>
          <a:p>
            <a:pPr marL="0" indent="0">
              <a:buNone/>
            </a:pPr>
            <a:endParaRPr lang="en-US" sz="2200" u="sng" dirty="0" smtClean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1295400" y="3037147"/>
            <a:ext cx="6172200" cy="352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1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170"/>
            <a:ext cx="85344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Eccentricity </a:t>
            </a:r>
            <a:r>
              <a:rPr lang="en-US" sz="3000" b="1" dirty="0" smtClean="0">
                <a:solidFill>
                  <a:srgbClr val="008000"/>
                </a:solidFill>
              </a:rPr>
              <a:t>centrality shows </a:t>
            </a:r>
            <a:r>
              <a:rPr lang="en-US" sz="3000" b="1" dirty="0">
                <a:solidFill>
                  <a:srgbClr val="008000"/>
                </a:solidFill>
              </a:rPr>
              <a:t>how </a:t>
            </a:r>
            <a:r>
              <a:rPr lang="en-US" sz="3000" b="1" dirty="0" smtClean="0">
                <a:solidFill>
                  <a:srgbClr val="008000"/>
                </a:solidFill>
              </a:rPr>
              <a:t>accessible </a:t>
            </a:r>
            <a:r>
              <a:rPr lang="en-US" sz="3000" b="1" dirty="0">
                <a:solidFill>
                  <a:srgbClr val="008000"/>
                </a:solidFill>
              </a:rPr>
              <a:t>a node is from others by finding the “longest”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Higher </a:t>
            </a:r>
            <a:r>
              <a:rPr lang="en-US" sz="2200" dirty="0"/>
              <a:t>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 by other node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Only </a:t>
            </a:r>
            <a:r>
              <a:rPr lang="en-US" sz="2200" dirty="0"/>
              <a:t>takes out degree into account. </a:t>
            </a:r>
          </a:p>
          <a:p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3935264" cy="9906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7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170"/>
            <a:ext cx="85344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Eccentricity </a:t>
            </a:r>
            <a:r>
              <a:rPr lang="en-US" sz="3000" b="1" dirty="0" smtClean="0">
                <a:solidFill>
                  <a:srgbClr val="008000"/>
                </a:solidFill>
              </a:rPr>
              <a:t>centrality shows </a:t>
            </a:r>
            <a:r>
              <a:rPr lang="en-US" sz="3000" b="1" dirty="0">
                <a:solidFill>
                  <a:srgbClr val="008000"/>
                </a:solidFill>
              </a:rPr>
              <a:t>how </a:t>
            </a:r>
            <a:r>
              <a:rPr lang="en-US" sz="3000" b="1" dirty="0" smtClean="0">
                <a:solidFill>
                  <a:srgbClr val="008000"/>
                </a:solidFill>
              </a:rPr>
              <a:t>accessible </a:t>
            </a:r>
            <a:r>
              <a:rPr lang="en-US" sz="3000" b="1" dirty="0">
                <a:solidFill>
                  <a:srgbClr val="008000"/>
                </a:solidFill>
              </a:rPr>
              <a:t>a node is from others by finding the “longest”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200" dirty="0" smtClean="0"/>
              <a:t>Only </a:t>
            </a:r>
            <a:r>
              <a:rPr lang="en-US" sz="2200" dirty="0"/>
              <a:t>takes out degree into account. </a:t>
            </a:r>
            <a:endParaRPr lang="en-US" sz="2200" dirty="0" smtClean="0"/>
          </a:p>
          <a:p>
            <a:r>
              <a:rPr lang="en-US" sz="2200" dirty="0" smtClean="0"/>
              <a:t>Higher </a:t>
            </a:r>
            <a:r>
              <a:rPr lang="en-US" sz="2200" dirty="0"/>
              <a:t>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 by other node.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3935264" cy="99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8032" y="4648200"/>
            <a:ext cx="36576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Highest eccentricity found in db5 was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STB5: </a:t>
            </a:r>
            <a:r>
              <a:rPr lang="en-US" sz="2100" dirty="0" smtClean="0"/>
              <a:t>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ZAP1: 4</a:t>
            </a:r>
            <a:endParaRPr lang="en-US" sz="2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SFP1: 4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548640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5600" y="5410200"/>
            <a:ext cx="533400" cy="33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76500" y="5973763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38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solidFill>
                  <a:srgbClr val="008000"/>
                </a:solidFill>
              </a:rPr>
              <a:t>Betweenness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 smtClean="0">
                <a:solidFill>
                  <a:srgbClr val="008000"/>
                </a:solidFill>
              </a:rPr>
              <a:t>centrality measures </a:t>
            </a:r>
            <a:r>
              <a:rPr lang="en-US" sz="3200" b="1" dirty="0">
                <a:solidFill>
                  <a:srgbClr val="008000"/>
                </a:solidFill>
              </a:rPr>
              <a:t>how often a </a:t>
            </a:r>
            <a:r>
              <a:rPr lang="en-US" sz="3200" b="1" dirty="0" smtClean="0">
                <a:solidFill>
                  <a:srgbClr val="008000"/>
                </a:solidFill>
              </a:rPr>
              <a:t>node </a:t>
            </a:r>
            <a:r>
              <a:rPr lang="en-US" sz="3200" b="1" dirty="0">
                <a:solidFill>
                  <a:srgbClr val="008000"/>
                </a:solidFill>
              </a:rPr>
              <a:t>is found on the shortest </a:t>
            </a:r>
            <a:r>
              <a:rPr lang="en-US" sz="3200" b="1" dirty="0" smtClean="0">
                <a:solidFill>
                  <a:srgbClr val="008000"/>
                </a:solidFill>
              </a:rPr>
              <a:t>path between </a:t>
            </a:r>
            <a:r>
              <a:rPr lang="en-US" sz="3200" b="1" dirty="0">
                <a:solidFill>
                  <a:srgbClr val="008000"/>
                </a:solidFill>
              </a:rPr>
              <a:t>two other </a:t>
            </a:r>
            <a:r>
              <a:rPr lang="en-US" sz="3200" b="1" dirty="0" smtClean="0">
                <a:solidFill>
                  <a:srgbClr val="008000"/>
                </a:solidFill>
              </a:rPr>
              <a:t>nodes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200" dirty="0" smtClean="0"/>
              <a:t>The value given is the number of all the shortest paths that passes through this specific vertex.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3528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9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38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solidFill>
                  <a:srgbClr val="008000"/>
                </a:solidFill>
              </a:rPr>
              <a:t>Betweenness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 smtClean="0">
                <a:solidFill>
                  <a:srgbClr val="008000"/>
                </a:solidFill>
              </a:rPr>
              <a:t>centrality measures </a:t>
            </a:r>
            <a:r>
              <a:rPr lang="en-US" sz="3200" b="1" dirty="0">
                <a:solidFill>
                  <a:srgbClr val="008000"/>
                </a:solidFill>
              </a:rPr>
              <a:t>how often a </a:t>
            </a:r>
            <a:r>
              <a:rPr lang="en-US" sz="3200" b="1" dirty="0" smtClean="0">
                <a:solidFill>
                  <a:srgbClr val="008000"/>
                </a:solidFill>
              </a:rPr>
              <a:t>node </a:t>
            </a:r>
            <a:r>
              <a:rPr lang="en-US" sz="3200" b="1" dirty="0">
                <a:solidFill>
                  <a:srgbClr val="008000"/>
                </a:solidFill>
              </a:rPr>
              <a:t>is found on the shortest </a:t>
            </a:r>
            <a:r>
              <a:rPr lang="en-US" sz="3200" b="1" dirty="0" smtClean="0">
                <a:solidFill>
                  <a:srgbClr val="008000"/>
                </a:solidFill>
              </a:rPr>
              <a:t>path between </a:t>
            </a:r>
            <a:r>
              <a:rPr lang="en-US" sz="3200" b="1" dirty="0">
                <a:solidFill>
                  <a:srgbClr val="008000"/>
                </a:solidFill>
              </a:rPr>
              <a:t>two other </a:t>
            </a:r>
            <a:r>
              <a:rPr lang="en-US" sz="3200" b="1" dirty="0" smtClean="0">
                <a:solidFill>
                  <a:srgbClr val="008000"/>
                </a:solidFill>
              </a:rPr>
              <a:t>nodes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value given is the number of all the shortest paths that passes through this specific vertex.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3528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15954" y="4492058"/>
            <a:ext cx="3928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three greatest </a:t>
            </a:r>
            <a:r>
              <a:rPr lang="en-US" dirty="0" err="1" smtClean="0"/>
              <a:t>betweenness</a:t>
            </a:r>
            <a:r>
              <a:rPr lang="en-US" dirty="0" smtClean="0"/>
              <a:t> values were by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YHP1: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ASH1: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38200" y="6046363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3657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57600" y="4876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</a:t>
            </a:r>
            <a:r>
              <a:rPr lang="en-US" sz="3000" b="1" smtClean="0">
                <a:solidFill>
                  <a:srgbClr val="008000"/>
                </a:solidFill>
              </a:rPr>
              <a:t>than eccentricity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another’s shortest path, while eccentricity measures how close it is to others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92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</a:t>
            </a:r>
            <a:r>
              <a:rPr lang="en-US" sz="2200" b="1" dirty="0" smtClean="0">
                <a:cs typeface="Century Gothic"/>
              </a:rPr>
              <a:t>generated </a:t>
            </a:r>
            <a:r>
              <a:rPr lang="en-US" sz="2200" b="1" dirty="0">
                <a:cs typeface="Century Gothic"/>
              </a:rPr>
              <a:t>for yeast under cold shock </a:t>
            </a:r>
            <a:r>
              <a:rPr lang="en-US" sz="2200" b="1" dirty="0" smtClean="0">
                <a:cs typeface="Century Gothic"/>
              </a:rPr>
              <a:t>conditions.</a:t>
            </a:r>
          </a:p>
          <a:p>
            <a:r>
              <a:rPr lang="en-US" sz="2200" b="1" dirty="0" smtClean="0">
                <a:cs typeface="Century Gothic"/>
              </a:rPr>
              <a:t>Data from the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strain was </a:t>
            </a:r>
            <a:r>
              <a:rPr lang="en-US" sz="2200" b="1" dirty="0">
                <a:cs typeface="Century Gothic"/>
              </a:rPr>
              <a:t>used to </a:t>
            </a:r>
            <a:r>
              <a:rPr lang="en-US" sz="2200" b="1" dirty="0" smtClean="0">
                <a:cs typeface="Century Gothic"/>
              </a:rPr>
              <a:t>create gene regulatory </a:t>
            </a:r>
            <a:r>
              <a:rPr lang="en-US" sz="2200" b="1" dirty="0">
                <a:cs typeface="Century Gothic"/>
              </a:rPr>
              <a:t>networks generated from the YEASTRACT </a:t>
            </a:r>
            <a:r>
              <a:rPr lang="en-US" sz="2200" b="1" dirty="0" smtClean="0">
                <a:cs typeface="Century Gothic"/>
              </a:rPr>
              <a:t>database.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</a:t>
            </a:r>
            <a:r>
              <a:rPr lang="en-US" sz="2200" b="1" dirty="0" smtClean="0">
                <a:cs typeface="Century Gothic"/>
              </a:rPr>
              <a:t>based on this network using </a:t>
            </a:r>
            <a:r>
              <a:rPr lang="en-US" sz="2200" b="1" dirty="0">
                <a:cs typeface="Century Gothic"/>
              </a:rPr>
              <a:t>an </a:t>
            </a:r>
            <a:r>
              <a:rPr lang="en-US" sz="2200" b="1" dirty="0" smtClean="0">
                <a:cs typeface="Century Gothic"/>
              </a:rPr>
              <a:t>R-script.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</a:t>
            </a:r>
            <a:r>
              <a:rPr lang="en-US" sz="2200" b="1" dirty="0" smtClean="0">
                <a:cs typeface="Century Gothic"/>
              </a:rPr>
              <a:t>each network </a:t>
            </a:r>
            <a:r>
              <a:rPr lang="en-US" sz="2200" b="1" dirty="0"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cs typeface="Century Gothic"/>
              </a:rPr>
              <a:t>Random networks are likely not biologically </a:t>
            </a:r>
            <a:r>
              <a:rPr lang="en-US" sz="2200" b="1" dirty="0" smtClean="0">
                <a:cs typeface="Century Gothic"/>
              </a:rPr>
              <a:t>relevant.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</a:t>
            </a:r>
            <a:r>
              <a:rPr lang="en-US" sz="3000" b="1" smtClean="0">
                <a:solidFill>
                  <a:srgbClr val="008000"/>
                </a:solidFill>
              </a:rPr>
              <a:t>than eccentricity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another’s shortest path, while eccentricity measures how close it is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STB5 </a:t>
            </a:r>
            <a:r>
              <a:rPr lang="en-US" dirty="0" smtClean="0"/>
              <a:t>and ZAP1: </a:t>
            </a:r>
            <a:r>
              <a:rPr lang="en-US" dirty="0" smtClean="0"/>
              <a:t>close to others but not used often in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Major “station” in shortest paths although low eccentricity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4267200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5667756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1000" y="3684081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cs typeface="Century Gothic"/>
              </a:rPr>
              <a:t>Random networks are likely not biologically </a:t>
            </a:r>
            <a:r>
              <a:rPr lang="en-US" sz="2200" b="1" dirty="0" smtClean="0">
                <a:cs typeface="Century Gothic"/>
              </a:rPr>
              <a:t>relevant.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25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values were much higher in random networks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200458"/>
              </p:ext>
            </p:extLst>
          </p:nvPr>
        </p:nvGraphicFramePr>
        <p:xfrm>
          <a:off x="2371523" y="4343400"/>
          <a:ext cx="46654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969"/>
                <a:gridCol w="621849"/>
                <a:gridCol w="827278"/>
                <a:gridCol w="941578"/>
                <a:gridCol w="668528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200420" y="1233144"/>
            <a:ext cx="4510402" cy="280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750" t="37555" r="52499" b="20222"/>
          <a:stretch/>
        </p:blipFill>
        <p:spPr>
          <a:xfrm>
            <a:off x="4572000" y="1307068"/>
            <a:ext cx="4323870" cy="2583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974068"/>
            <a:ext cx="210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10</a:t>
            </a:r>
          </a:p>
        </p:txBody>
      </p:sp>
    </p:spTree>
    <p:extLst>
      <p:ext uri="{BB962C8B-B14F-4D97-AF65-F5344CB8AC3E}">
        <p14:creationId xmlns:p14="http://schemas.microsoft.com/office/powerpoint/2010/main" val="1234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Comparison between random network 8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and </a:t>
            </a:r>
            <a:r>
              <a:rPr lang="en-US" sz="3200" b="1" i="1" dirty="0" smtClean="0">
                <a:solidFill>
                  <a:srgbClr val="008000"/>
                </a:solidFill>
                <a:cs typeface="Century Gothic"/>
              </a:rPr>
              <a:t>Δhap4 </a:t>
            </a:r>
            <a:r>
              <a:rPr lang="en-US" sz="3200" b="1" dirty="0" smtClean="0">
                <a:solidFill>
                  <a:srgbClr val="008000"/>
                </a:solidFill>
                <a:cs typeface="Century Gothic"/>
              </a:rPr>
              <a:t>network</a:t>
            </a:r>
            <a:endParaRPr lang="en-US" sz="3000" b="1" dirty="0">
              <a:solidFill>
                <a:srgbClr val="008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21347" r="24226" b="28991"/>
          <a:stretch/>
        </p:blipFill>
        <p:spPr bwMode="auto">
          <a:xfrm>
            <a:off x="199823" y="1365766"/>
            <a:ext cx="434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572000" y="1373605"/>
            <a:ext cx="4513103" cy="25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42823" y="381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3810000"/>
            <a:ext cx="5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 </a:t>
            </a:r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3572"/>
              </p:ext>
            </p:extLst>
          </p:nvPr>
        </p:nvGraphicFramePr>
        <p:xfrm>
          <a:off x="434340" y="4419600"/>
          <a:ext cx="46654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969"/>
                <a:gridCol w="621849"/>
                <a:gridCol w="827278"/>
                <a:gridCol w="941578"/>
                <a:gridCol w="668528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3.325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0.866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2.459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0.032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1.799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1.830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4.231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0.103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4.128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257800" y="4343400"/>
            <a:ext cx="3429000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Natural networks are less likely to put individual genes in such important roles in case of malfunction or </a:t>
            </a:r>
            <a:r>
              <a:rPr lang="en-US" sz="1800" dirty="0" smtClean="0"/>
              <a:t>mutation.</a:t>
            </a:r>
          </a:p>
          <a:p>
            <a:pPr marL="285750" indent="-285750"/>
            <a:r>
              <a:rPr lang="en-US" sz="1800" dirty="0"/>
              <a:t>T</a:t>
            </a:r>
            <a:r>
              <a:rPr lang="en-US" sz="1800" dirty="0" smtClean="0"/>
              <a:t>here </a:t>
            </a:r>
            <a:r>
              <a:rPr lang="en-US" sz="1800" dirty="0"/>
              <a:t>are biological factors in the natural networks that have not or cannot be coded for the random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58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First steps in network analysis may be useful for determining measurements to be used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Betweenness</a:t>
            </a:r>
            <a:r>
              <a:rPr lang="en-US" sz="2200" dirty="0"/>
              <a:t> centrality was most indicative of a node’s importance in a </a:t>
            </a:r>
            <a:r>
              <a:rPr lang="en-US" sz="2200" dirty="0" smtClean="0"/>
              <a:t>network</a:t>
            </a:r>
            <a:r>
              <a:rPr lang="en-US" sz="2200" dirty="0"/>
              <a:t> </a:t>
            </a:r>
            <a:r>
              <a:rPr lang="en-US" sz="2200" dirty="0" smtClean="0"/>
              <a:t>than eccentricity.</a:t>
            </a:r>
            <a:endParaRPr lang="en-US" sz="2200" dirty="0"/>
          </a:p>
          <a:p>
            <a:r>
              <a:rPr lang="en-US" sz="2200" dirty="0"/>
              <a:t>MSN2, YHP1, and ASH1 were found to be most highly connected and used as “stepping stones” in </a:t>
            </a:r>
            <a:r>
              <a:rPr lang="en-US" sz="2200" i="1" dirty="0">
                <a:cs typeface="Century Gothic"/>
              </a:rPr>
              <a:t>Δhap4</a:t>
            </a:r>
            <a:r>
              <a:rPr lang="en-US" sz="2200" dirty="0">
                <a:cs typeface="Century Gothic"/>
              </a:rPr>
              <a:t> </a:t>
            </a:r>
            <a:r>
              <a:rPr lang="en-US" sz="2200" dirty="0" smtClean="0"/>
              <a:t>-derived </a:t>
            </a:r>
            <a:r>
              <a:rPr lang="en-US" sz="2200" dirty="0"/>
              <a:t>network. </a:t>
            </a:r>
          </a:p>
          <a:p>
            <a:r>
              <a:rPr lang="en-US" sz="2200" dirty="0"/>
              <a:t>Random networks do not share the same properties as the database-derived network.</a:t>
            </a:r>
          </a:p>
          <a:p>
            <a:r>
              <a:rPr lang="en-US" sz="2200" dirty="0"/>
              <a:t>Random networks have a much higher </a:t>
            </a:r>
            <a:r>
              <a:rPr lang="en-US" sz="2200" dirty="0" err="1"/>
              <a:t>betweenness</a:t>
            </a:r>
            <a:r>
              <a:rPr lang="en-US" sz="2200" dirty="0"/>
              <a:t> centrality for certain genes.</a:t>
            </a:r>
          </a:p>
          <a:p>
            <a:r>
              <a:rPr lang="en-US" sz="2200" dirty="0"/>
              <a:t>Natural networks are less likely to put individual genes in such important roles in case of </a:t>
            </a:r>
            <a:r>
              <a:rPr lang="en-US" sz="2200" dirty="0" smtClean="0"/>
              <a:t>malfunction.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4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Acknowledgements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data analysis team</a:t>
            </a:r>
            <a:r>
              <a:rPr lang="en-US" sz="2200" dirty="0" smtClean="0">
                <a:latin typeface="+mj-lt"/>
                <a:cs typeface="Century Gothic"/>
              </a:rPr>
              <a:t>: Margaret J. O’Neil, Natalie E. Williams, Brandon J. Klein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</a:t>
            </a:r>
            <a:r>
              <a:rPr lang="en-US" sz="2200" b="1" dirty="0" smtClean="0">
                <a:latin typeface="+mj-lt"/>
                <a:cs typeface="Century Gothic"/>
              </a:rPr>
              <a:t>coding team</a:t>
            </a:r>
            <a:r>
              <a:rPr lang="en-US" sz="2200" dirty="0" smtClean="0">
                <a:latin typeface="+mj-lt"/>
                <a:cs typeface="Century Gothic"/>
              </a:rPr>
              <a:t>: Trixie A. Roque, </a:t>
            </a:r>
            <a:r>
              <a:rPr lang="en-US" sz="2200" dirty="0" err="1" smtClean="0">
                <a:latin typeface="+mj-lt"/>
                <a:cs typeface="Century Gothic"/>
              </a:rPr>
              <a:t>Chukwuemeka</a:t>
            </a:r>
            <a:r>
              <a:rPr lang="en-US" sz="2200" dirty="0" smtClean="0">
                <a:latin typeface="+mj-lt"/>
                <a:cs typeface="Century Gothic"/>
              </a:rPr>
              <a:t> (Edward) </a:t>
            </a:r>
            <a:r>
              <a:rPr lang="en-US" sz="2200" dirty="0" err="1" smtClean="0">
                <a:latin typeface="+mj-lt"/>
                <a:cs typeface="Century Gothic"/>
              </a:rPr>
              <a:t>Azinge</a:t>
            </a:r>
            <a:r>
              <a:rPr lang="en-US" sz="2200" dirty="0" smtClean="0">
                <a:latin typeface="+mj-lt"/>
                <a:cs typeface="Century Gothic"/>
              </a:rPr>
              <a:t>, Justin Torres, Jen Shin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GRNsight</a:t>
            </a:r>
            <a:r>
              <a:rPr lang="en-US" sz="2200" b="1" dirty="0" smtClean="0">
                <a:latin typeface="+mj-lt"/>
                <a:cs typeface="Century Gothic"/>
              </a:rPr>
              <a:t> </a:t>
            </a:r>
            <a:r>
              <a:rPr lang="en-US" sz="2200" b="1" dirty="0" smtClean="0">
                <a:latin typeface="+mj-lt"/>
                <a:cs typeface="Century Gothic"/>
              </a:rPr>
              <a:t>team: </a:t>
            </a:r>
            <a:r>
              <a:rPr lang="en-US" sz="2200" dirty="0" smtClean="0">
                <a:latin typeface="+mj-lt"/>
                <a:cs typeface="Century Gothic"/>
              </a:rPr>
              <a:t>Nicole A. Anguiano, </a:t>
            </a:r>
            <a:r>
              <a:rPr lang="en-US" sz="2200" dirty="0" err="1" smtClean="0">
                <a:latin typeface="+mj-lt"/>
                <a:cs typeface="Century Gothic"/>
              </a:rPr>
              <a:t>Anindita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Varshneya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Mihir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Samdarshi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>
                <a:latin typeface="+mj-lt"/>
                <a:cs typeface="Century Gothic"/>
              </a:rPr>
              <a:t>Eileen </a:t>
            </a:r>
            <a:r>
              <a:rPr lang="en-US" sz="2200" dirty="0" err="1" smtClean="0">
                <a:latin typeface="+mj-lt"/>
                <a:cs typeface="Century Gothic"/>
              </a:rPr>
              <a:t>Choe</a:t>
            </a:r>
            <a:r>
              <a:rPr lang="en-US" sz="2200" dirty="0" smtClean="0">
                <a:latin typeface="+mj-lt"/>
                <a:cs typeface="Century Gothic"/>
              </a:rPr>
              <a:t>, Edward </a:t>
            </a:r>
            <a:r>
              <a:rPr lang="en-US" sz="2200" dirty="0" err="1" smtClean="0">
                <a:latin typeface="+mj-lt"/>
                <a:cs typeface="Century Gothic"/>
              </a:rPr>
              <a:t>Bachoura</a:t>
            </a:r>
            <a:endParaRPr lang="en-US" sz="2200" dirty="0">
              <a:latin typeface="+mj-lt"/>
              <a:cs typeface="Century Gothic"/>
            </a:endParaRPr>
          </a:p>
          <a:p>
            <a:r>
              <a:rPr lang="en-US" sz="2200" b="1" dirty="0" smtClean="0">
                <a:latin typeface="+mj-lt"/>
                <a:cs typeface="Century Gothic"/>
              </a:rPr>
              <a:t>Wet-lab </a:t>
            </a:r>
            <a:r>
              <a:rPr lang="en-US" sz="2200" b="1" dirty="0">
                <a:latin typeface="+mj-lt"/>
                <a:cs typeface="Century Gothic"/>
              </a:rPr>
              <a:t>team</a:t>
            </a:r>
            <a:r>
              <a:rPr lang="en-US" sz="2200" dirty="0">
                <a:latin typeface="+mj-lt"/>
                <a:cs typeface="Century Gothic"/>
              </a:rPr>
              <a:t>: </a:t>
            </a:r>
            <a:r>
              <a:rPr lang="en-US" sz="2200" dirty="0" smtClean="0">
                <a:latin typeface="+mj-lt"/>
                <a:cs typeface="Century Gothic"/>
              </a:rPr>
              <a:t>Monica </a:t>
            </a:r>
            <a:r>
              <a:rPr lang="en-US" sz="2200" dirty="0">
                <a:latin typeface="+mj-lt"/>
                <a:cs typeface="Century Gothic"/>
              </a:rPr>
              <a:t>Hong, </a:t>
            </a:r>
            <a:r>
              <a:rPr lang="en-US" sz="2200" dirty="0" smtClean="0">
                <a:latin typeface="+mj-lt"/>
                <a:cs typeface="Century Gothic"/>
              </a:rPr>
              <a:t>Katherine </a:t>
            </a:r>
            <a:r>
              <a:rPr lang="en-US" sz="2200" dirty="0" err="1" smtClean="0">
                <a:latin typeface="+mj-lt"/>
                <a:cs typeface="Century Gothic"/>
              </a:rPr>
              <a:t>Scheker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Nika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Vafadari</a:t>
            </a:r>
            <a:endParaRPr lang="en-US" sz="2200" dirty="0" smtClean="0">
              <a:latin typeface="+mj-lt"/>
              <a:cs typeface="Century Gothic"/>
            </a:endParaRPr>
          </a:p>
          <a:p>
            <a:pPr marL="285750" indent="-285750"/>
            <a:r>
              <a:rPr lang="en-US" sz="2200" b="1" dirty="0" smtClean="0">
                <a:latin typeface="+mj-lt"/>
                <a:cs typeface="Century Gothic"/>
              </a:rPr>
              <a:t>Mentors</a:t>
            </a:r>
            <a:r>
              <a:rPr lang="en-US" sz="2200" dirty="0" smtClean="0">
                <a:latin typeface="+mj-lt"/>
                <a:cs typeface="Century Gothic"/>
              </a:rPr>
              <a:t>: Dr</a:t>
            </a:r>
            <a:r>
              <a:rPr lang="en-US" sz="2200" dirty="0">
                <a:latin typeface="+mj-lt"/>
                <a:cs typeface="Century Gothic"/>
              </a:rPr>
              <a:t>.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Kam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Dahlquist</a:t>
            </a:r>
            <a:r>
              <a:rPr lang="en-US" sz="2200" dirty="0" smtClean="0">
                <a:latin typeface="+mj-lt"/>
                <a:cs typeface="Century Gothic"/>
              </a:rPr>
              <a:t> and Dr. Ben Fitzpatrick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t="31714" r="-286" b="30571"/>
          <a:stretch/>
        </p:blipFill>
        <p:spPr>
          <a:xfrm>
            <a:off x="457200" y="4724400"/>
            <a:ext cx="426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References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lnSpcReduction="10000"/>
          </a:bodyPr>
          <a:lstStyle/>
          <a:p>
            <a:pPr marL="285750" lvl="0" indent="-285750"/>
            <a:r>
              <a:rPr lang="en-US" sz="1800" dirty="0" smtClean="0"/>
              <a:t>“</a:t>
            </a:r>
            <a:r>
              <a:rPr lang="en-US" sz="1800" dirty="0" err="1" smtClean="0"/>
              <a:t>Betweenness</a:t>
            </a:r>
            <a:r>
              <a:rPr lang="en-US" sz="1800" dirty="0" smtClean="0"/>
              <a:t> </a:t>
            </a:r>
            <a:r>
              <a:rPr lang="en-US" sz="1800" dirty="0"/>
              <a:t>Centrality." University of Chieti-Pescara, Science Department, </a:t>
            </a:r>
            <a:r>
              <a:rPr lang="en-US" sz="1800" dirty="0" err="1"/>
              <a:t>n.d.</a:t>
            </a:r>
            <a:r>
              <a:rPr lang="en-US" sz="1800" dirty="0"/>
              <a:t> Web. </a:t>
            </a:r>
            <a:r>
              <a:rPr lang="en-US" sz="1800" dirty="0" smtClean="0"/>
              <a:t>16 </a:t>
            </a:r>
            <a:r>
              <a:rPr lang="en-US" sz="1800" dirty="0"/>
              <a:t>Mar. 2017. https://www.sci.unich.it/~francesc/teaching/network/betweeness.html</a:t>
            </a:r>
            <a:endParaRPr lang="en-US" sz="1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Dahlquist</a:t>
            </a:r>
            <a:r>
              <a:rPr lang="en-US" sz="1800" dirty="0">
                <a:latin typeface="+mj-lt"/>
              </a:rPr>
              <a:t>, K., Fitzpatrick, B., Camacho, E., </a:t>
            </a:r>
            <a:r>
              <a:rPr lang="en-US" sz="1800" dirty="0" err="1">
                <a:latin typeface="+mj-lt"/>
              </a:rPr>
              <a:t>Entzminger</a:t>
            </a:r>
            <a:r>
              <a:rPr lang="en-US" sz="1800" dirty="0">
                <a:latin typeface="+mj-lt"/>
              </a:rPr>
              <a:t>, S., &amp; </a:t>
            </a:r>
            <a:r>
              <a:rPr lang="en-US" sz="1800" dirty="0" err="1">
                <a:latin typeface="+mj-lt"/>
              </a:rPr>
              <a:t>Wanner</a:t>
            </a:r>
            <a:r>
              <a:rPr lang="en-US" sz="1800" dirty="0">
                <a:latin typeface="+mj-lt"/>
              </a:rPr>
              <a:t>, N. (2015). Parameter Estimation for Gene Regulatory Networks from Microarray Data: Cold Shock Response in Saccharomyces cerevisiae. </a:t>
            </a:r>
            <a:r>
              <a:rPr lang="en-US" sz="1800" i="1" dirty="0">
                <a:latin typeface="+mj-lt"/>
              </a:rPr>
              <a:t>Bulletin Of Mathematical Biology</a:t>
            </a:r>
            <a:r>
              <a:rPr lang="en-US" sz="1800" dirty="0">
                <a:latin typeface="+mj-lt"/>
              </a:rPr>
              <a:t>, </a:t>
            </a:r>
            <a:r>
              <a:rPr lang="en-US" sz="1800" i="1" dirty="0">
                <a:latin typeface="+mj-lt"/>
              </a:rPr>
              <a:t>77</a:t>
            </a:r>
            <a:r>
              <a:rPr lang="en-US" sz="1800" dirty="0">
                <a:latin typeface="+mj-lt"/>
              </a:rPr>
              <a:t>(8), 1457-1492. http://dx.doi.org/10.1007/s11538-015-0092-6.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Dário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Abdulrehman</a:t>
            </a:r>
            <a:r>
              <a:rPr lang="en-US" sz="1800" dirty="0">
                <a:latin typeface="+mj-lt"/>
              </a:rPr>
              <a:t>, Pedro T. Monteiro, Miguel C. Teixeira, </a:t>
            </a:r>
            <a:r>
              <a:rPr lang="en-US" sz="1800" dirty="0" err="1">
                <a:latin typeface="+mj-lt"/>
              </a:rPr>
              <a:t>Nuno</a:t>
            </a:r>
            <a:r>
              <a:rPr lang="en-US" sz="1800" dirty="0">
                <a:latin typeface="+mj-lt"/>
              </a:rPr>
              <a:t> P. Mira, </a:t>
            </a:r>
            <a:r>
              <a:rPr lang="en-US" sz="1800" dirty="0" err="1">
                <a:latin typeface="+mj-lt"/>
              </a:rPr>
              <a:t>Artur</a:t>
            </a:r>
            <a:r>
              <a:rPr lang="en-US" sz="1800" dirty="0">
                <a:latin typeface="+mj-lt"/>
              </a:rPr>
              <a:t> B. </a:t>
            </a:r>
            <a:r>
              <a:rPr lang="en-US" sz="1800" dirty="0" err="1">
                <a:latin typeface="+mj-lt"/>
              </a:rPr>
              <a:t>Lourenço</a:t>
            </a:r>
            <a:r>
              <a:rPr lang="en-US" sz="1800" dirty="0">
                <a:latin typeface="+mj-lt"/>
              </a:rPr>
              <a:t>, Sandra C. dos Santos, </a:t>
            </a:r>
            <a:r>
              <a:rPr lang="en-US" sz="1800" dirty="0" err="1">
                <a:latin typeface="+mj-lt"/>
              </a:rPr>
              <a:t>Tânia</a:t>
            </a:r>
            <a:r>
              <a:rPr lang="en-US" sz="1800" dirty="0">
                <a:latin typeface="+mj-lt"/>
              </a:rPr>
              <a:t> R. </a:t>
            </a:r>
            <a:r>
              <a:rPr lang="en-US" sz="1800" dirty="0" err="1">
                <a:latin typeface="+mj-lt"/>
              </a:rPr>
              <a:t>Cabrito</a:t>
            </a:r>
            <a:r>
              <a:rPr lang="en-US" sz="1800" dirty="0">
                <a:latin typeface="+mj-lt"/>
              </a:rPr>
              <a:t>, Alexandre P. Francisco, Sara C. Madeira, Ricardo S. Aires, </a:t>
            </a:r>
            <a:r>
              <a:rPr lang="en-US" sz="1800" dirty="0" err="1">
                <a:latin typeface="+mj-lt"/>
              </a:rPr>
              <a:t>Arlindo</a:t>
            </a:r>
            <a:r>
              <a:rPr lang="en-US" sz="1800" dirty="0">
                <a:latin typeface="+mj-lt"/>
              </a:rPr>
              <a:t> L. Oliveira, Isabel </a:t>
            </a:r>
            <a:r>
              <a:rPr lang="en-US" sz="1800" dirty="0" err="1">
                <a:latin typeface="+mj-lt"/>
              </a:rPr>
              <a:t>Sá-Correia</a:t>
            </a:r>
            <a:r>
              <a:rPr lang="en-US" sz="1800" dirty="0">
                <a:latin typeface="+mj-lt"/>
              </a:rPr>
              <a:t>, Ana T. Freitas (2011). YEASTRACT: providing a programmatic access to curated transcriptional regulatory associations in </a:t>
            </a:r>
            <a:r>
              <a:rPr lang="en-US" sz="1800" i="1" dirty="0">
                <a:latin typeface="+mj-lt"/>
              </a:rPr>
              <a:t>Saccharomyces cerevisiae</a:t>
            </a:r>
            <a:r>
              <a:rPr lang="en-US" sz="1800" dirty="0">
                <a:latin typeface="+mj-lt"/>
              </a:rPr>
              <a:t> through a web services interface </a:t>
            </a:r>
            <a:r>
              <a:rPr lang="en-US" sz="1800" dirty="0" err="1">
                <a:latin typeface="+mj-lt"/>
              </a:rPr>
              <a:t>Nucl</a:t>
            </a:r>
            <a:r>
              <a:rPr lang="en-US" sz="1800" dirty="0">
                <a:latin typeface="+mj-lt"/>
              </a:rPr>
              <a:t>. Acids Res., 39: D136-D140, Oxford University Press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285750" indent="-285750"/>
            <a:r>
              <a:rPr lang="en-US" sz="1800" dirty="0">
                <a:latin typeface="+mj-lt"/>
              </a:rPr>
              <a:t>"Eccentricity." </a:t>
            </a:r>
            <a:r>
              <a:rPr lang="en-US" sz="1800" dirty="0" smtClean="0">
                <a:latin typeface="+mj-lt"/>
              </a:rPr>
              <a:t>Center </a:t>
            </a:r>
            <a:r>
              <a:rPr lang="en-US" sz="1800" dirty="0">
                <a:latin typeface="+mj-lt"/>
              </a:rPr>
              <a:t>for Biomedical Computing, University of Verona, 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 Web. 18 Mar. </a:t>
            </a:r>
            <a:r>
              <a:rPr lang="en-US" sz="1800" dirty="0" smtClean="0">
                <a:latin typeface="+mj-lt"/>
              </a:rPr>
              <a:t>2017. </a:t>
            </a:r>
            <a:r>
              <a:rPr lang="en-US" sz="1800" dirty="0">
                <a:latin typeface="+mj-lt"/>
              </a:rPr>
              <a:t>http://</a:t>
            </a:r>
            <a:r>
              <a:rPr lang="en-US" sz="1800" dirty="0" smtClean="0">
                <a:latin typeface="+mj-lt"/>
              </a:rPr>
              <a:t>www.cbmc.it/fastcent/doc/Eccentricity.htm</a:t>
            </a:r>
            <a:endParaRPr lang="en-US" sz="18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Freeman, S. (2002). </a:t>
            </a:r>
            <a:r>
              <a:rPr lang="en-US" sz="1800" i="1" dirty="0">
                <a:latin typeface="+mj-lt"/>
              </a:rPr>
              <a:t>Biological science</a:t>
            </a:r>
            <a:r>
              <a:rPr lang="en-US" sz="1800" dirty="0">
                <a:latin typeface="+mj-lt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GRNsight</a:t>
            </a:r>
            <a:r>
              <a:rPr lang="en-US" sz="1800" dirty="0">
                <a:latin typeface="+mj-lt"/>
              </a:rPr>
              <a:t>. 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F</a:t>
            </a:r>
            <a:r>
              <a:rPr lang="en-US" sz="1800" dirty="0" smtClean="0">
                <a:latin typeface="+mj-lt"/>
              </a:rPr>
              <a:t>ebruary 28, 2017, </a:t>
            </a:r>
            <a:r>
              <a:rPr lang="en-US" sz="1800" dirty="0">
                <a:latin typeface="+mj-lt"/>
              </a:rPr>
              <a:t>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Gephi</a:t>
            </a:r>
            <a:r>
              <a:rPr lang="en-US" sz="1800" dirty="0" smtClean="0">
                <a:latin typeface="+mj-lt"/>
              </a:rPr>
              <a:t>. 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 smtClean="0">
                <a:latin typeface="+mj-lt"/>
              </a:rPr>
              <a:t>November 28, 2016</a:t>
            </a:r>
            <a:r>
              <a:rPr lang="en-US" sz="1800" dirty="0">
                <a:latin typeface="+mj-lt"/>
              </a:rPr>
              <a:t>, from https</a:t>
            </a:r>
            <a:r>
              <a:rPr lang="en-US" sz="1800" dirty="0" smtClean="0">
                <a:latin typeface="+mj-lt"/>
              </a:rPr>
              <a:t>://gephi.org/</a:t>
            </a:r>
            <a:endParaRPr lang="de-DE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pPr lvl="0"/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2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relevant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97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48841"/>
            <a:ext cx="9372600" cy="11430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Saccharomyces </a:t>
            </a:r>
            <a:r>
              <a:rPr lang="en-US" sz="3000" b="1" i="1" dirty="0">
                <a:solidFill>
                  <a:srgbClr val="008000"/>
                </a:solidFill>
                <a:cs typeface="Century Gothic"/>
              </a:rPr>
              <a:t>cerevisiae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is an ideal model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rganism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for systems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b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iology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Yeast has a small genome size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of approximately 6000 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These genes are regulated by ~250 transcription factors, which can increase or decrease gene expression.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Yeast deletion strains and other molecular genetic tools are readily available. 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Cold shock (10-18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>
                <a:cs typeface="Century Gothic"/>
              </a:rPr>
              <a:t>°C</a:t>
            </a:r>
            <a:r>
              <a:rPr lang="en-US" sz="2000" dirty="0" smtClean="0">
                <a:latin typeface="+mj-lt"/>
                <a:cs typeface="Century Gothic"/>
              </a:rPr>
              <a:t>) response is not as </a:t>
            </a:r>
            <a:r>
              <a:rPr lang="en-US" sz="2000" dirty="0" smtClean="0">
                <a:latin typeface="+mj-lt"/>
                <a:cs typeface="Century Gothic"/>
              </a:rPr>
              <a:t>well-documented </a:t>
            </a:r>
            <a:r>
              <a:rPr lang="en-US" sz="2000" dirty="0" smtClean="0">
                <a:latin typeface="+mj-lt"/>
                <a:cs typeface="Century Gothic"/>
              </a:rPr>
              <a:t>or previously studied as heat shock 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9380" y="4651937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9685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control gene expression by binding to regulatory DNA sequences</a:t>
            </a:r>
            <a:r>
              <a:rPr lang="en-US" sz="2000" dirty="0" smtClean="0">
                <a:latin typeface="+mj-lt"/>
                <a:cs typeface="Century Gothic"/>
              </a:rPr>
              <a:t>.</a:t>
            </a:r>
            <a:endParaRPr lang="en-US" sz="2000" dirty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Activators increase expression while repressors decrease expression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Transcription </a:t>
            </a:r>
            <a:r>
              <a:rPr lang="en-US" sz="2000" dirty="0">
                <a:latin typeface="+mj-lt"/>
                <a:cs typeface="Century Gothic"/>
              </a:rPr>
              <a:t>factors are </a:t>
            </a:r>
            <a:r>
              <a:rPr lang="en-US" sz="2000" dirty="0" smtClean="0">
                <a:latin typeface="+mj-lt"/>
                <a:cs typeface="Century Gothic"/>
              </a:rPr>
              <a:t>themselves proteins </a:t>
            </a:r>
            <a:r>
              <a:rPr lang="en-US" sz="2000" dirty="0">
                <a:latin typeface="+mj-lt"/>
                <a:cs typeface="Century Gothic"/>
              </a:rPr>
              <a:t>encoded by </a:t>
            </a:r>
            <a:r>
              <a:rPr lang="en-US" sz="2000" dirty="0" smtClean="0">
                <a:latin typeface="+mj-lt"/>
                <a:cs typeface="Century Gothic"/>
              </a:rPr>
              <a:t>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A gene regulatory network (GRN) is a set of transcription factors that </a:t>
            </a:r>
            <a:r>
              <a:rPr lang="en-US" sz="2000" dirty="0" smtClean="0">
                <a:latin typeface="+mj-lt"/>
                <a:cs typeface="Century Gothic"/>
              </a:rPr>
              <a:t>control the </a:t>
            </a:r>
            <a:r>
              <a:rPr lang="en-US" sz="2000" dirty="0" smtClean="0">
                <a:latin typeface="+mj-lt"/>
                <a:cs typeface="Century Gothic"/>
              </a:rPr>
              <a:t>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03765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77528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864221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431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242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2425" y="4277327"/>
            <a:ext cx="1191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Freeman (2003)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44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Yeast respond to cold shock by changing the level of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    gene expression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3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</a:t>
            </a:r>
            <a:r>
              <a:rPr lang="en-US" sz="2200" b="1" dirty="0" smtClean="0">
                <a:cs typeface="Century Gothic"/>
              </a:rPr>
              <a:t>generated </a:t>
            </a:r>
            <a:r>
              <a:rPr lang="en-US" sz="2200" b="1" dirty="0">
                <a:cs typeface="Century Gothic"/>
              </a:rPr>
              <a:t>for yeast under cold shock </a:t>
            </a:r>
            <a:r>
              <a:rPr lang="en-US" sz="2200" b="1" dirty="0" smtClean="0">
                <a:cs typeface="Century Gothic"/>
              </a:rPr>
              <a:t>conditions.</a:t>
            </a:r>
          </a:p>
          <a:p>
            <a:r>
              <a:rPr lang="en-US" sz="2200" b="1" dirty="0" smtClean="0">
                <a:cs typeface="Century Gothic"/>
              </a:rPr>
              <a:t>Data from the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strain was </a:t>
            </a:r>
            <a:r>
              <a:rPr lang="en-US" sz="2200" b="1" dirty="0">
                <a:cs typeface="Century Gothic"/>
              </a:rPr>
              <a:t>used to </a:t>
            </a:r>
            <a:r>
              <a:rPr lang="en-US" sz="2200" b="1" dirty="0" smtClean="0">
                <a:cs typeface="Century Gothic"/>
              </a:rPr>
              <a:t>create gene regulatory </a:t>
            </a:r>
            <a:r>
              <a:rPr lang="en-US" sz="2200" b="1" dirty="0">
                <a:cs typeface="Century Gothic"/>
              </a:rPr>
              <a:t>networks generated from the YEASTRACT </a:t>
            </a:r>
            <a:r>
              <a:rPr lang="en-US" sz="2200" b="1" dirty="0" smtClean="0">
                <a:cs typeface="Century Gothic"/>
              </a:rPr>
              <a:t>database.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</a:t>
            </a:r>
            <a:r>
              <a:rPr lang="en-US" sz="2200" b="1" dirty="0" smtClean="0">
                <a:cs typeface="Century Gothic"/>
              </a:rPr>
              <a:t>based on this network using </a:t>
            </a:r>
            <a:r>
              <a:rPr lang="en-US" sz="2200" b="1" dirty="0">
                <a:cs typeface="Century Gothic"/>
              </a:rPr>
              <a:t>an </a:t>
            </a:r>
            <a:r>
              <a:rPr lang="en-US" sz="2200" b="1" dirty="0" smtClean="0">
                <a:cs typeface="Century Gothic"/>
              </a:rPr>
              <a:t>R-script.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relevant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39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Microarray data is used to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bserve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hanges in gene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xpression for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a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ll 6000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in yeast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Each spot contains DNA from one gene.</a:t>
            </a:r>
          </a:p>
          <a:p>
            <a:pPr lvl="1"/>
            <a:r>
              <a:rPr lang="en-US" sz="2000" dirty="0" smtClean="0">
                <a:latin typeface="+mj-lt"/>
                <a:cs typeface="Century Gothic"/>
              </a:rPr>
              <a:t>For each spot: </a:t>
            </a:r>
            <a:endParaRPr lang="en-US" sz="2000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Century Gothic"/>
              </a:rPr>
              <a:t>Increase Expression</a:t>
            </a:r>
            <a:endParaRPr lang="en-US" sz="1600" b="1" dirty="0" smtClean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Expression</a:t>
            </a:r>
            <a:endParaRPr lang="en-US" sz="1600" b="1" dirty="0">
              <a:solidFill>
                <a:srgbClr val="008000"/>
              </a:solidFill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DNA microarray experiments were performed for the wild type and five transcription factor deletion </a:t>
            </a:r>
            <a:r>
              <a:rPr lang="en-US" sz="2000" dirty="0">
                <a:latin typeface="+mj-lt"/>
                <a:cs typeface="Century Gothic"/>
              </a:rPr>
              <a:t>strains </a:t>
            </a:r>
            <a:r>
              <a:rPr lang="en-US" sz="2000" dirty="0" smtClean="0">
                <a:latin typeface="+mj-lt"/>
                <a:cs typeface="Century Gothic"/>
              </a:rPr>
              <a:t>(</a:t>
            </a:r>
            <a:r>
              <a:rPr lang="en-US" sz="2000" i="1" dirty="0" smtClean="0">
                <a:latin typeface="+mj-lt"/>
                <a:cs typeface="Century Gothic"/>
              </a:rPr>
              <a:t>Δcin5, Δgln3, Δhap4, Δhmo1, </a:t>
            </a:r>
            <a:r>
              <a:rPr lang="en-US" sz="2000" dirty="0">
                <a:latin typeface="+mj-lt"/>
                <a:cs typeface="Century Gothic"/>
              </a:rPr>
              <a:t>and</a:t>
            </a:r>
            <a:r>
              <a:rPr lang="en-US" sz="2000" i="1" dirty="0">
                <a:latin typeface="+mj-lt"/>
                <a:cs typeface="Century Gothic"/>
              </a:rPr>
              <a:t> </a:t>
            </a:r>
            <a:r>
              <a:rPr lang="en-US" sz="2000" i="1" dirty="0" smtClean="0">
                <a:latin typeface="+mj-lt"/>
                <a:cs typeface="Century Gothic"/>
              </a:rPr>
              <a:t>Δzap1</a:t>
            </a:r>
            <a:r>
              <a:rPr lang="en-US" sz="2000" dirty="0" smtClean="0">
                <a:latin typeface="+mj-lt"/>
                <a:cs typeface="Century Gothic"/>
              </a:rPr>
              <a:t>).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For this analysis, only the </a:t>
            </a:r>
            <a:r>
              <a:rPr lang="en-US" sz="2000" i="1" dirty="0" smtClean="0">
                <a:cs typeface="Century Gothic"/>
              </a:rPr>
              <a:t>Δhap4</a:t>
            </a:r>
            <a:r>
              <a:rPr lang="en-US" sz="2000" dirty="0" smtClean="0">
                <a:cs typeface="Century Gothic"/>
              </a:rPr>
              <a:t> data was used.</a:t>
            </a: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+mj-lt"/>
                <a:cs typeface="Century Gothic"/>
              </a:rPr>
              <a:t>Dahlquist</a:t>
            </a:r>
            <a:r>
              <a:rPr lang="en-US" sz="1400" dirty="0" smtClean="0">
                <a:latin typeface="+mj-lt"/>
                <a:cs typeface="Century Gothic"/>
              </a:rPr>
              <a:t> Lab</a:t>
            </a:r>
            <a:endParaRPr lang="en-US" sz="1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58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strain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m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icroarray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ata was used to derive a family of related GRNs from the YEASTRACT database</a:t>
            </a:r>
            <a:endParaRPr lang="en-US" sz="30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7" t="25254" r="52841" b="30972"/>
          <a:stretch/>
        </p:blipFill>
        <p:spPr>
          <a:xfrm>
            <a:off x="152400" y="1600200"/>
            <a:ext cx="4410806" cy="266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15-gene network was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reated by paring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own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from the largest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n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etwork</a:t>
            </a:r>
            <a:endParaRPr lang="en-US" sz="3000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750" t="39778" r="52499" b="19778"/>
          <a:stretch/>
        </p:blipFill>
        <p:spPr>
          <a:xfrm>
            <a:off x="4648200" y="1752600"/>
            <a:ext cx="4344370" cy="2486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4095001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Randomized network </a:t>
            </a:r>
            <a:r>
              <a:rPr lang="en-US" sz="1600" b="1" dirty="0" smtClean="0">
                <a:cs typeface="Century Gothic"/>
              </a:rPr>
              <a:t>1</a:t>
            </a:r>
          </a:p>
          <a:p>
            <a:pPr algn="ctr"/>
            <a:r>
              <a:rPr lang="en-US" sz="1600" b="1" dirty="0" smtClean="0"/>
              <a:t>15 nodes, 28 edges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1907" y="4095001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cs typeface="Century Gothic"/>
              </a:rPr>
              <a:t>Δhap4</a:t>
            </a:r>
            <a:r>
              <a:rPr lang="en-US" sz="1600" b="1" dirty="0" smtClean="0">
                <a:cs typeface="Century Gothic"/>
              </a:rPr>
              <a:t> data-derived network (db5</a:t>
            </a:r>
            <a:r>
              <a:rPr lang="en-US" sz="1600" b="1" dirty="0" smtClean="0">
                <a:cs typeface="Century Gothic"/>
              </a:rPr>
              <a:t>)</a:t>
            </a:r>
          </a:p>
          <a:p>
            <a:pPr algn="ctr"/>
            <a:r>
              <a:rPr lang="en-US" sz="1600" b="1" dirty="0" smtClean="0"/>
              <a:t>15 nodes, 28 edges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48768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entury Gothic"/>
              </a:rPr>
              <a:t>30 random networks were generated with an R script</a:t>
            </a:r>
            <a:r>
              <a:rPr lang="en-US" dirty="0" smtClean="0">
                <a:cs typeface="Century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entury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entury Gothic"/>
              </a:rPr>
              <a:t>A </a:t>
            </a:r>
            <a:r>
              <a:rPr lang="en-US" dirty="0">
                <a:cs typeface="Century Gothic"/>
              </a:rPr>
              <a:t>random network has the same genes and the same number of edges, but the edges </a:t>
            </a:r>
            <a:r>
              <a:rPr lang="en-US" dirty="0" smtClean="0">
                <a:cs typeface="Century Gothic"/>
              </a:rPr>
              <a:t>and weights are </a:t>
            </a:r>
            <a:r>
              <a:rPr lang="en-US" dirty="0">
                <a:cs typeface="Century Gothic"/>
              </a:rPr>
              <a:t>randomized</a:t>
            </a:r>
            <a:r>
              <a:rPr lang="en-US" dirty="0" smtClean="0">
                <a:cs typeface="Century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2054</Words>
  <Application>Microsoft Office PowerPoint</Application>
  <PresentationFormat>On-screen Show (4:3)</PresentationFormat>
  <Paragraphs>399</Paragraphs>
  <Slides>26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MS PGothic</vt:lpstr>
      <vt:lpstr>Arial</vt:lpstr>
      <vt:lpstr>Calibri</vt:lpstr>
      <vt:lpstr>Century Gothic</vt:lpstr>
      <vt:lpstr>Office Theme</vt:lpstr>
      <vt:lpstr>Equation</vt:lpstr>
      <vt:lpstr>Systems modeling and statistical analysis allows comparison in the response to cold shock in Saccharomyces cerevisiae between Δhap4-derived and randomly generated networks  </vt:lpstr>
      <vt:lpstr>Outline</vt:lpstr>
      <vt:lpstr>Outline</vt:lpstr>
      <vt:lpstr>Saccharomyces cerevisiae is an ideal model organism  for systems biology</vt:lpstr>
      <vt:lpstr>Yeast respond to cold shock by changing the level of      gene expression</vt:lpstr>
      <vt:lpstr>Outline</vt:lpstr>
      <vt:lpstr>Microarray data is used to observe changes in gene expression for all 6000 genes in yeast</vt:lpstr>
      <vt:lpstr>The Δhap4 strain microarray data was used to derive a family of related GRNs from the YEASTRACT database</vt:lpstr>
      <vt:lpstr>15-gene network was created by paring down genes from the largest network</vt:lpstr>
      <vt:lpstr>Outline</vt:lpstr>
      <vt:lpstr>GRNmap uses ordinary differential equations to  model the dynamics of each gene</vt:lpstr>
      <vt:lpstr>GRNmap uses ordinary differential equations to  model the dynamics of each gene </vt:lpstr>
      <vt:lpstr>Outline</vt:lpstr>
      <vt:lpstr>GRNsight helps visualize the weight parameters</vt:lpstr>
      <vt:lpstr>Eccentricity centrality shows how accessible a node is from others by finding the “longest” shortest path</vt:lpstr>
      <vt:lpstr>Eccentricity centrality shows how accessible a node is from others by finding the “longest” shortest path</vt:lpstr>
      <vt:lpstr>Betweenness centrality measures how often a node is found on the shortest path between two other nodes</vt:lpstr>
      <vt:lpstr>Betweenness centrality measures how often a node is found on the shortest path between two other nodes</vt:lpstr>
      <vt:lpstr>Betweenness centrality may be better indicator of  a node’s importance than eccentricity</vt:lpstr>
      <vt:lpstr>Betweenness centrality may be better indicator of  a node’s importance than eccentricity</vt:lpstr>
      <vt:lpstr>Outline</vt:lpstr>
      <vt:lpstr>Betweenness centrality values were much higher in random networks</vt:lpstr>
      <vt:lpstr>Comparison between random network 8  and Δhap4 network</vt:lpstr>
      <vt:lpstr>First steps in network analysis may be useful for determining measurements to be used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modeling and statistical analysis allows comparison in the response to cold shock in Saccharomyces cerevisiae between Hap4 and a randomly generated network</dc:title>
  <dc:creator>Horstmann, Kristen</dc:creator>
  <cp:lastModifiedBy>Kristen Horstmann</cp:lastModifiedBy>
  <cp:revision>79</cp:revision>
  <dcterms:created xsi:type="dcterms:W3CDTF">2017-03-02T21:26:28Z</dcterms:created>
  <dcterms:modified xsi:type="dcterms:W3CDTF">2017-03-23T22:53:02Z</dcterms:modified>
</cp:coreProperties>
</file>